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3" r:id="rId4"/>
  </p:sldMasterIdLst>
  <p:sldIdLst>
    <p:sldId id="256" r:id="rId5"/>
    <p:sldId id="257" r:id="rId6"/>
    <p:sldId id="258" r:id="rId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8E401E-D504-49CE-A15D-AD81F39628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итульный слайд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3ECA45A-E08E-4B91-8182-34D365AFCD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494F3AD-1CEE-4AD0-B53C-A1470FCD284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8D7516A-CC02-466D-B188-289F365626F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46825E6-D668-4DB2-BF7B-3DED6A8305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PT Astra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PT Astra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PT Astra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8785FE-098F-4B4F-8A93-3B38183E08B2}" type="slidenum">
              <a:rPr b="0" lang="ru-RU" sz="1400" strike="noStrike" u="none">
                <a:solidFill>
                  <a:srgbClr val="000000"/>
                </a:solidFill>
                <a:uFillTx/>
                <a:latin typeface="PT Astra Sans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0760" cy="344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ftr" idx="4"/>
          </p:nvPr>
        </p:nvSpPr>
        <p:spPr>
          <a:xfrm>
            <a:off x="3338640" y="5254560"/>
            <a:ext cx="3394080" cy="29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sldNum" idx="5"/>
          </p:nvPr>
        </p:nvSpPr>
        <p:spPr>
          <a:xfrm>
            <a:off x="7118640" y="5254560"/>
            <a:ext cx="2260080" cy="29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61A6DFF-7616-4A1E-9645-E71D85B5FDE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6"/>
          </p:nvPr>
        </p:nvSpPr>
        <p:spPr>
          <a:xfrm>
            <a:off x="692280" y="5254560"/>
            <a:ext cx="2260080" cy="29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57480" y="-177480"/>
            <a:ext cx="4281120" cy="34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7"/>
          </p:nvPr>
        </p:nvSpPr>
        <p:spPr>
          <a:xfrm>
            <a:off x="3338640" y="5255280"/>
            <a:ext cx="3394080" cy="29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8"/>
          </p:nvPr>
        </p:nvSpPr>
        <p:spPr>
          <a:xfrm>
            <a:off x="7119000" y="5255280"/>
            <a:ext cx="2260080" cy="29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2C54821-7238-4D83-9DA3-AAAC8FDCF78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dt" idx="9"/>
          </p:nvPr>
        </p:nvSpPr>
        <p:spPr>
          <a:xfrm>
            <a:off x="692280" y="5255280"/>
            <a:ext cx="2260080" cy="29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36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55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53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53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24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08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308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9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4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64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6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1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21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1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21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1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21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3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21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21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  <p:sldLayoutId id="2147483655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 txBox="1"/>
          <p:nvPr/>
        </p:nvSpPr>
        <p:spPr>
          <a:xfrm>
            <a:off x="180000" y="1260000"/>
            <a:ext cx="9540000" cy="1887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2800" strike="noStrike" u="none">
                <a:solidFill>
                  <a:srgbClr val="000000"/>
                </a:solidFill>
                <a:uFillTx/>
                <a:latin typeface="Arial"/>
                <a:ea typeface="Noto Sans CJK SC"/>
              </a:rPr>
              <a:t>ШАБЛОН</a:t>
            </a:r>
            <a:endParaRPr b="1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/>
            <a:endParaRPr b="1" lang="ru-RU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/>
            <a:r>
              <a:rPr b="1" lang="ru-RU" sz="2800" strike="noStrike" u="none">
                <a:solidFill>
                  <a:srgbClr val="000000"/>
                </a:solidFill>
                <a:uFillTx/>
                <a:latin typeface="Arial"/>
                <a:ea typeface="Noto Sans CJK SC"/>
              </a:rPr>
              <a:t>выполнения индивидуального задания </a:t>
            </a:r>
            <a:endParaRPr b="1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/>
            <a:r>
              <a:rPr b="1" lang="ru-RU" sz="2800" strike="noStrike" u="none">
                <a:solidFill>
                  <a:srgbClr val="000000"/>
                </a:solidFill>
                <a:uFillTx/>
                <a:latin typeface="Arial"/>
                <a:ea typeface="Noto Sans CJK SC"/>
              </a:rPr>
              <a:t>по проработке идеи, целевой аудитории </a:t>
            </a:r>
            <a:endParaRPr b="1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/>
            <a:r>
              <a:rPr b="1" lang="ru-RU" sz="2800" strike="noStrike" u="none">
                <a:solidFill>
                  <a:srgbClr val="000000"/>
                </a:solidFill>
                <a:uFillTx/>
                <a:latin typeface="Arial"/>
                <a:ea typeface="Noto Sans CJK SC"/>
              </a:rPr>
              <a:t>и проблемы, которую решает продукт</a:t>
            </a:r>
            <a:endParaRPr b="1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"/>
          <p:cNvGraphicFramePr/>
          <p:nvPr/>
        </p:nvGraphicFramePr>
        <p:xfrm>
          <a:off x="361080" y="315000"/>
          <a:ext cx="9423360" cy="4941000"/>
        </p:xfrm>
        <a:graphic>
          <a:graphicData uri="http://schemas.openxmlformats.org/drawingml/2006/table">
            <a:tbl>
              <a:tblPr/>
              <a:tblGrid>
                <a:gridCol w="2355120"/>
                <a:gridCol w="2365560"/>
                <a:gridCol w="2346120"/>
                <a:gridCol w="2356920"/>
              </a:tblGrid>
              <a:tr h="415800">
                <a:tc gridSpan="4">
                  <a:txBody>
                    <a:bodyPr lIns="36000" rIns="36000" tIns="36000" bIns="36000" anchor="ctr">
                      <a:noAutofit/>
                    </a:bodyPr>
                    <a:p>
                      <a:pPr algn="ctr"/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ЦЕЛЕВАЯ АУДИТОРИЯ (ЦА) И ЕЕ ПОТРЕБНОСТИ</a:t>
                      </a:r>
                      <a:endParaRPr b="1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860d"/>
                    </a:solidFill>
                  </a:tcPr>
                </a:tc>
                <a:tc hMerge="1">
                  <a:txBody>
                    <a:bodyPr lIns="36000" rIns="36000" tIns="36000" bIns="36000" anchor="ctr">
                      <a:noAutofit/>
                    </a:bodyPr>
                    <a:p>
                      <a:endParaRPr b="1" lang="ru-RU" sz="14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860d"/>
                    </a:solidFill>
                  </a:tcPr>
                </a:tc>
                <a:tc hMerge="1">
                  <a:txBody>
                    <a:bodyPr lIns="36000" rIns="36000" tIns="36000" bIns="36000" anchor="ctr">
                      <a:noAutofit/>
                    </a:bodyPr>
                    <a:p>
                      <a:endParaRPr b="1" lang="ru-RU" sz="14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860d"/>
                    </a:solidFill>
                  </a:tcPr>
                </a:tc>
                <a:tc hMerge="1">
                  <a:txBody>
                    <a:bodyPr lIns="36000" rIns="36000" tIns="36000" bIns="36000" anchor="ctr">
                      <a:noAutofit/>
                    </a:bodyPr>
                    <a:p>
                      <a:endParaRPr b="1" lang="ru-RU" sz="14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860d"/>
                    </a:solidFill>
                  </a:tcPr>
                </a:tc>
              </a:tr>
              <a:tr h="706320">
                <a:tc>
                  <a:txBody>
                    <a:bodyPr lIns="36000" rIns="36000" anchor="t">
                      <a:noAutofit/>
                    </a:bodyPr>
                    <a:p>
                      <a:pPr algn="ctr"/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3W</a:t>
                      </a:r>
                      <a:endParaRPr b="1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Сегмент 1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Сегмент 2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Сегмент 3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</a:tr>
              <a:tr h="70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3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WHO / КТО</a:t>
                      </a:r>
                      <a:endParaRPr b="0" lang="ru-RU" sz="13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8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Кому это нужно?</a:t>
                      </a:r>
                      <a:endParaRPr b="0" lang="ru-RU" sz="13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544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3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WHAT / ЧТО</a:t>
                      </a:r>
                      <a:endParaRPr b="0" lang="ru-RU" sz="13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8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Что они купят/приобретут?</a:t>
                      </a:r>
                      <a:endParaRPr b="0" lang="ru-RU" sz="13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</a:tr>
              <a:tr h="22471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3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WHY / ПОЧЕМУ</a:t>
                      </a:r>
                      <a:endParaRPr b="0" lang="ru-RU" sz="13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8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trike="noStrike" u="none">
                          <a:solidFill>
                            <a:srgbClr val="000000"/>
                          </a:solidFill>
                          <a:uFillTx/>
                          <a:latin typeface="Arial"/>
                          <a:ea typeface="Noto Sans CJK SC"/>
                        </a:rPr>
                        <a:t>Почему потребитель хочет данный товар, какую потребность он закроет</a:t>
                      </a:r>
                      <a:endParaRPr b="0" lang="ru-RU" sz="1300" strike="noStrike" u="non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endParaRPr b="0" lang="ru-RU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666666"/>
                      </a:solidFill>
                      <a:prstDash val="solid"/>
                    </a:lnL>
                    <a:lnR w="7200">
                      <a:solidFill>
                        <a:srgbClr val="666666"/>
                      </a:solidFill>
                      <a:prstDash val="solid"/>
                    </a:lnR>
                    <a:lnT w="7200">
                      <a:solidFill>
                        <a:srgbClr val="666666"/>
                      </a:solidFill>
                      <a:prstDash val="solid"/>
                    </a:lnT>
                    <a:lnB w="7200">
                      <a:solidFill>
                        <a:srgbClr val="66666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Схема 1"/>
          <p:cNvGrpSpPr/>
          <p:nvPr/>
        </p:nvGrpSpPr>
        <p:grpSpPr>
          <a:xfrm>
            <a:off x="5783760" y="1430280"/>
            <a:ext cx="3765240" cy="1383840"/>
            <a:chOff x="5783760" y="1430280"/>
            <a:chExt cx="3765240" cy="1383840"/>
          </a:xfrm>
        </p:grpSpPr>
        <p:sp>
          <p:nvSpPr>
            <p:cNvPr id="27" name=""/>
            <p:cNvSpPr/>
            <p:nvPr/>
          </p:nvSpPr>
          <p:spPr>
            <a:xfrm>
              <a:off x="5783760" y="1430280"/>
              <a:ext cx="3765240" cy="1383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8" name=""/>
            <p:cNvSpPr/>
            <p:nvPr/>
          </p:nvSpPr>
          <p:spPr>
            <a:xfrm>
              <a:off x="5783760" y="1600200"/>
              <a:ext cx="3765240" cy="1202400"/>
            </a:xfrm>
            <a:prstGeom prst="rect">
              <a:avLst/>
            </a:prstGeom>
            <a:solidFill>
              <a:schemeClr val="lt1">
                <a:alpha val="90000"/>
              </a:schemeClr>
            </a:solidFill>
            <a:ln w="12600">
              <a:solidFill>
                <a:srgbClr val="5b9bd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1440" lIns="373320" rIns="373320" tIns="270720" bIns="142200" anchor="t">
              <a:noAutofit/>
            </a:bodyPr>
            <a:p>
              <a:pPr defTabSz="888840">
                <a:lnSpc>
                  <a:spcPct val="90000"/>
                </a:lnSpc>
                <a:spcAft>
                  <a:spcPts val="300"/>
                </a:spcAft>
              </a:pPr>
              <a:endParaRPr b="0" lang="ru-RU" sz="2000" strike="noStrike" u="none">
                <a:solidFill>
                  <a:srgbClr val="000000"/>
                </a:solidFill>
                <a:uFillTx/>
                <a:latin typeface="Arial"/>
              </a:endParaRPr>
            </a:p>
            <a:p>
              <a:pPr defTabSz="888840">
                <a:lnSpc>
                  <a:spcPct val="90000"/>
                </a:lnSpc>
                <a:spcAft>
                  <a:spcPts val="300"/>
                </a:spcAft>
              </a:pPr>
              <a:endParaRPr b="0" lang="ru-RU" sz="2000" strike="noStrike" u="none">
                <a:solidFill>
                  <a:srgbClr val="000000"/>
                </a:solidFill>
                <a:uFillTx/>
                <a:latin typeface="Arial"/>
              </a:endParaRPr>
            </a:p>
            <a:p>
              <a:pPr defTabSz="888840">
                <a:lnSpc>
                  <a:spcPct val="90000"/>
                </a:lnSpc>
                <a:spcAft>
                  <a:spcPts val="300"/>
                </a:spcAft>
              </a:pPr>
              <a:endParaRPr b="0" lang="ru-RU" sz="20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9" name=""/>
            <p:cNvSpPr/>
            <p:nvPr/>
          </p:nvSpPr>
          <p:spPr>
            <a:xfrm>
              <a:off x="5971680" y="1436040"/>
              <a:ext cx="2631600" cy="32292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8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1440" lIns="127440" rIns="127440" tIns="0" bIns="0" anchor="ctr">
              <a:noAutofit/>
            </a:bodyPr>
            <a:p>
              <a:pPr defTabSz="1066680">
                <a:lnSpc>
                  <a:spcPct val="90000"/>
                </a:lnSpc>
                <a:spcAft>
                  <a:spcPts val="839"/>
                </a:spcAft>
              </a:pPr>
              <a:r>
                <a:rPr b="1" lang="ru-RU" sz="1600" strike="noStrike" u="none">
                  <a:solidFill>
                    <a:schemeClr val="lt1"/>
                  </a:solidFill>
                  <a:uFillTx/>
                  <a:latin typeface="Arial"/>
                  <a:ea typeface="DejaVu Sans"/>
                </a:rPr>
                <a:t>Цель проекта</a:t>
              </a:r>
              <a:endParaRPr b="0" lang="ru-RU" sz="16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</p:grpSp>
      <p:sp>
        <p:nvSpPr>
          <p:cNvPr id="30" name="Плюс 1"/>
          <p:cNvSpPr/>
          <p:nvPr/>
        </p:nvSpPr>
        <p:spPr>
          <a:xfrm>
            <a:off x="9087480" y="1152360"/>
            <a:ext cx="392040" cy="44748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39600" bIns="39600" anchor="ctr">
            <a:noAutofit/>
          </a:bodyPr>
          <a:p>
            <a:endParaRPr b="0" lang="ru-RU" sz="18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  <p:sp>
        <p:nvSpPr>
          <p:cNvPr id="31" name="Прямоугольник 4"/>
          <p:cNvSpPr/>
          <p:nvPr/>
        </p:nvSpPr>
        <p:spPr>
          <a:xfrm>
            <a:off x="4910760" y="1430280"/>
            <a:ext cx="391680" cy="4160880"/>
          </a:xfrm>
          <a:prstGeom prst="rect">
            <a:avLst/>
          </a:prstGeom>
          <a:gradFill rotWithShape="0">
            <a:gsLst>
              <a:gs pos="0">
                <a:srgbClr val="80b761"/>
              </a:gs>
              <a:gs pos="50000">
                <a:srgbClr val="6fb142"/>
              </a:gs>
              <a:gs pos="100000">
                <a:srgbClr val="61a235"/>
              </a:gs>
            </a:gsLst>
            <a:lin ang="5400000"/>
          </a:gradFill>
          <a:ln w="0">
            <a:noFill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Calibri"/>
                <a:ea typeface="DejaVu Sans"/>
              </a:rPr>
              <a:t>ЗЕРКАЛО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Прямоугольник 5"/>
          <p:cNvSpPr/>
          <p:nvPr/>
        </p:nvSpPr>
        <p:spPr>
          <a:xfrm>
            <a:off x="5748120" y="3165840"/>
            <a:ext cx="898920" cy="29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85000"/>
              </a:lnSpc>
            </a:pPr>
            <a:r>
              <a:rPr b="1" lang="ru-RU" sz="16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Задачи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Скругленный прямоугольник 1"/>
          <p:cNvSpPr/>
          <p:nvPr/>
        </p:nvSpPr>
        <p:spPr>
          <a:xfrm>
            <a:off x="6180840" y="3529440"/>
            <a:ext cx="3368520" cy="834120"/>
          </a:xfrm>
          <a:prstGeom prst="roundRect">
            <a:avLst>
              <a:gd name="adj" fmla="val 16667"/>
            </a:avLst>
          </a:prstGeom>
          <a:noFill/>
          <a:ln w="15840">
            <a:solidFill>
              <a:srgbClr val="254eb4"/>
            </a:solidFill>
            <a:round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20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  <p:sp>
        <p:nvSpPr>
          <p:cNvPr id="34" name="Скругленный прямоугольник 2"/>
          <p:cNvSpPr/>
          <p:nvPr/>
        </p:nvSpPr>
        <p:spPr>
          <a:xfrm>
            <a:off x="6184440" y="4572360"/>
            <a:ext cx="3368520" cy="783000"/>
          </a:xfrm>
          <a:prstGeom prst="roundRect">
            <a:avLst>
              <a:gd name="adj" fmla="val 16667"/>
            </a:avLst>
          </a:prstGeom>
          <a:noFill/>
          <a:ln w="15840">
            <a:solidFill>
              <a:srgbClr val="254eb4"/>
            </a:solidFill>
            <a:round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20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  <p:sp>
        <p:nvSpPr>
          <p:cNvPr id="35" name=""/>
          <p:cNvSpPr/>
          <p:nvPr/>
        </p:nvSpPr>
        <p:spPr>
          <a:xfrm>
            <a:off x="902520" y="47880"/>
            <a:ext cx="8370720" cy="103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ru-RU" sz="22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Методика </a:t>
            </a:r>
            <a:br>
              <a:rPr sz="2200"/>
            </a:br>
            <a:r>
              <a:rPr b="1" lang="ru-RU" sz="22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«Зеркало прогрессивных преобразований». </a:t>
            </a:r>
            <a:r>
              <a:rPr b="0" lang="ru-RU" sz="22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 </a:t>
            </a:r>
            <a:br>
              <a:rPr sz="2200"/>
            </a:b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Потребность</a:t>
            </a:r>
            <a:r>
              <a:rPr b="0" lang="ru-RU" sz="1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Times New Roman"/>
              </a:rPr>
              <a:t>→ Проблема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Times New Roman"/>
              </a:rPr>
              <a:t>→Цель 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Times New Roman"/>
              </a:rPr>
              <a:t>→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Продукт 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Times New Roman"/>
              </a:rPr>
              <a:t>→</a:t>
            </a:r>
            <a:r>
              <a:rPr b="1" lang="ru-RU" sz="1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 Уникальность 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80000"/>
              </a:lnSpc>
            </a:pPr>
            <a:r>
              <a:rPr b="1" lang="ru-RU" sz="600" strike="noStrike" u="none">
                <a:solidFill>
                  <a:srgbClr val="bc660d"/>
                </a:solidFill>
                <a:uFillTx/>
                <a:latin typeface="Arial"/>
                <a:ea typeface="DejaVu Sans"/>
              </a:rPr>
              <a:t>                                              </a:t>
            </a:r>
            <a:endParaRPr b="0" lang="ru-RU" sz="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80000"/>
              </a:lnSpc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36" name="Схема 3"/>
          <p:cNvGrpSpPr/>
          <p:nvPr/>
        </p:nvGrpSpPr>
        <p:grpSpPr>
          <a:xfrm>
            <a:off x="664560" y="1427400"/>
            <a:ext cx="3765240" cy="1378800"/>
            <a:chOff x="664560" y="1427400"/>
            <a:chExt cx="3765240" cy="1378800"/>
          </a:xfrm>
        </p:grpSpPr>
        <p:sp>
          <p:nvSpPr>
            <p:cNvPr id="37" name=""/>
            <p:cNvSpPr/>
            <p:nvPr/>
          </p:nvSpPr>
          <p:spPr>
            <a:xfrm>
              <a:off x="664560" y="1427400"/>
              <a:ext cx="3765240" cy="1378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38" name=""/>
            <p:cNvSpPr/>
            <p:nvPr/>
          </p:nvSpPr>
          <p:spPr>
            <a:xfrm>
              <a:off x="664560" y="1596960"/>
              <a:ext cx="3765240" cy="1197720"/>
            </a:xfrm>
            <a:prstGeom prst="rect">
              <a:avLst/>
            </a:prstGeom>
            <a:solidFill>
              <a:schemeClr val="lt1">
                <a:alpha val="90000"/>
              </a:schemeClr>
            </a:solidFill>
            <a:ln w="12600">
              <a:solidFill>
                <a:srgbClr val="d58f5b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1440" lIns="373320" rIns="373320" tIns="270720" bIns="142200" anchor="t">
              <a:noAutofit/>
            </a:bodyPr>
            <a:p>
              <a:pPr defTabSz="888840">
                <a:lnSpc>
                  <a:spcPct val="90000"/>
                </a:lnSpc>
                <a:spcAft>
                  <a:spcPts val="300"/>
                </a:spcAft>
              </a:pPr>
              <a:endParaRPr b="0" lang="ru-RU" sz="2000" strike="noStrike" u="none">
                <a:solidFill>
                  <a:srgbClr val="000000"/>
                </a:solidFill>
                <a:uFillTx/>
                <a:latin typeface="Arial"/>
              </a:endParaRPr>
            </a:p>
            <a:p>
              <a:pPr defTabSz="888840">
                <a:lnSpc>
                  <a:spcPct val="90000"/>
                </a:lnSpc>
                <a:spcAft>
                  <a:spcPts val="300"/>
                </a:spcAft>
              </a:pPr>
              <a:endParaRPr b="0" lang="ru-RU" sz="2000" strike="noStrike" u="none">
                <a:solidFill>
                  <a:srgbClr val="000000"/>
                </a:solidFill>
                <a:uFillTx/>
                <a:latin typeface="Arial"/>
              </a:endParaRPr>
            </a:p>
            <a:p>
              <a:pPr defTabSz="888840">
                <a:lnSpc>
                  <a:spcPct val="90000"/>
                </a:lnSpc>
                <a:spcAft>
                  <a:spcPts val="300"/>
                </a:spcAft>
              </a:pPr>
              <a:endParaRPr b="0" lang="ru-RU" sz="20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9" name=""/>
            <p:cNvSpPr/>
            <p:nvPr/>
          </p:nvSpPr>
          <p:spPr>
            <a:xfrm>
              <a:off x="852480" y="1433160"/>
              <a:ext cx="2631600" cy="321480"/>
            </a:xfrm>
            <a:prstGeom prst="roundRect">
              <a:avLst>
                <a:gd name="adj" fmla="val 16667"/>
              </a:avLst>
            </a:prstGeom>
            <a:solidFill>
              <a:srgbClr val="d58f5b"/>
            </a:solidFill>
            <a:ln w="1908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1440" lIns="127440" rIns="127440" tIns="0" bIns="0" anchor="ctr">
              <a:noAutofit/>
            </a:bodyPr>
            <a:p>
              <a:pPr defTabSz="1066680">
                <a:lnSpc>
                  <a:spcPct val="90000"/>
                </a:lnSpc>
                <a:spcAft>
                  <a:spcPts val="839"/>
                </a:spcAft>
              </a:pPr>
              <a:r>
                <a:rPr b="1" lang="ru-RU" sz="1600" strike="noStrike" u="none">
                  <a:solidFill>
                    <a:schemeClr val="lt1"/>
                  </a:solidFill>
                  <a:uFillTx/>
                  <a:latin typeface="Arial"/>
                  <a:ea typeface="DejaVu Sans"/>
                </a:rPr>
                <a:t>Проблема</a:t>
              </a:r>
              <a:endParaRPr b="0" lang="ru-RU" sz="16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40" name="Минус 1"/>
          <p:cNvSpPr/>
          <p:nvPr/>
        </p:nvSpPr>
        <p:spPr>
          <a:xfrm>
            <a:off x="3809520" y="1265760"/>
            <a:ext cx="391680" cy="161640"/>
          </a:xfrm>
          <a:prstGeom prst="mathMinus">
            <a:avLst>
              <a:gd name="adj1" fmla="val 23520"/>
            </a:avLst>
          </a:prstGeom>
          <a:gradFill rotWithShape="0">
            <a:gsLst>
              <a:gs pos="0">
                <a:srgbClr val="f08c56"/>
              </a:gs>
              <a:gs pos="50000">
                <a:srgbClr val="f57a27"/>
              </a:gs>
              <a:gs pos="100000">
                <a:srgbClr val="e46b19"/>
              </a:gs>
            </a:gsLst>
            <a:lin ang="5400000"/>
          </a:gradFill>
          <a:ln w="0">
            <a:noFill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ru-RU" sz="18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  <p:sp>
        <p:nvSpPr>
          <p:cNvPr id="41" name="Прямоугольник 6"/>
          <p:cNvSpPr/>
          <p:nvPr/>
        </p:nvSpPr>
        <p:spPr>
          <a:xfrm>
            <a:off x="626760" y="3179880"/>
            <a:ext cx="1834560" cy="29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85000"/>
              </a:lnSpc>
            </a:pPr>
            <a:r>
              <a:rPr b="1" lang="ru-RU" sz="1600" strike="noStrike" u="none">
                <a:solidFill>
                  <a:schemeClr val="dk1"/>
                </a:solidFill>
                <a:uFillTx/>
                <a:latin typeface="Arial"/>
                <a:ea typeface="DejaVu Sans"/>
              </a:rPr>
              <a:t>Потребность ЦА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Скругленный прямоугольник 3"/>
          <p:cNvSpPr/>
          <p:nvPr/>
        </p:nvSpPr>
        <p:spPr>
          <a:xfrm>
            <a:off x="592920" y="3562200"/>
            <a:ext cx="3635280" cy="516960"/>
          </a:xfrm>
          <a:prstGeom prst="roundRect">
            <a:avLst>
              <a:gd name="adj" fmla="val 16667"/>
            </a:avLst>
          </a:prstGeom>
          <a:noFill/>
          <a:ln w="15840">
            <a:solidFill>
              <a:srgbClr val="c55a11"/>
            </a:solidFill>
            <a:round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20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  <p:sp>
        <p:nvSpPr>
          <p:cNvPr id="43" name="Скругленный прямоугольник 4"/>
          <p:cNvSpPr/>
          <p:nvPr/>
        </p:nvSpPr>
        <p:spPr>
          <a:xfrm>
            <a:off x="596520" y="4178520"/>
            <a:ext cx="3632040" cy="516960"/>
          </a:xfrm>
          <a:prstGeom prst="roundRect">
            <a:avLst>
              <a:gd name="adj" fmla="val 16667"/>
            </a:avLst>
          </a:prstGeom>
          <a:noFill/>
          <a:ln w="15840">
            <a:solidFill>
              <a:srgbClr val="c55a11"/>
            </a:solidFill>
            <a:round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20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  <p:sp>
        <p:nvSpPr>
          <p:cNvPr id="44" name="Скругленный прямоугольник 5"/>
          <p:cNvSpPr/>
          <p:nvPr/>
        </p:nvSpPr>
        <p:spPr>
          <a:xfrm>
            <a:off x="600120" y="4794480"/>
            <a:ext cx="3628440" cy="622440"/>
          </a:xfrm>
          <a:prstGeom prst="roundRect">
            <a:avLst>
              <a:gd name="adj" fmla="val 16667"/>
            </a:avLst>
          </a:prstGeom>
          <a:noFill/>
          <a:ln w="15840">
            <a:solidFill>
              <a:srgbClr val="c55a11"/>
            </a:solidFill>
            <a:round/>
          </a:ln>
          <a:effectLst>
            <a:outerShdw blurRad="57240" dir="5400000" dist="19080" rotWithShape="0">
              <a:srgbClr val="000000">
                <a:alpha val="6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2000" strike="noStrike" u="none">
              <a:solidFill>
                <a:schemeClr val="lt1"/>
              </a:solidFill>
              <a:uFillTx/>
              <a:latin typeface="Calibri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Application>LibreOffice/24.8.4.2$Linux_X86_64 LibreOffice_project/480$Build-2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2025-10-06T10:45:22Z</dcterms:created>
  <dc:creator/>
  <dc:description/>
  <dc:language>ru-RU</dc:language>
  <cp:lastModifiedBy/>
  <dcterms:modified xsi:type="dcterms:W3CDTF">2025-10-06T15:22:59Z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